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256" r:id="rId2"/>
    <p:sldId id="258" r:id="rId3"/>
    <p:sldId id="267" r:id="rId4"/>
    <p:sldId id="268" r:id="rId5"/>
    <p:sldId id="270" r:id="rId6"/>
    <p:sldId id="271" r:id="rId7"/>
    <p:sldId id="273" r:id="rId8"/>
    <p:sldId id="274" r:id="rId9"/>
    <p:sldId id="276" r:id="rId10"/>
    <p:sldId id="277" r:id="rId11"/>
    <p:sldId id="278" r:id="rId12"/>
    <p:sldId id="296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66" r:id="rId31"/>
    <p:sldId id="259" r:id="rId32"/>
    <p:sldId id="260" r:id="rId33"/>
    <p:sldId id="261" r:id="rId34"/>
    <p:sldId id="262" r:id="rId35"/>
    <p:sldId id="263" r:id="rId36"/>
    <p:sldId id="26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58"/>
            <p14:sldId id="267"/>
            <p14:sldId id="268"/>
            <p14:sldId id="270"/>
            <p14:sldId id="271"/>
            <p14:sldId id="273"/>
            <p14:sldId id="274"/>
            <p14:sldId id="276"/>
            <p14:sldId id="277"/>
            <p14:sldId id="278"/>
            <p14:sldId id="296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66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896"/>
    <a:srgbClr val="EB752B"/>
    <a:srgbClr val="F1F1F1"/>
    <a:srgbClr val="C6D4DF"/>
    <a:srgbClr val="F3F0ED"/>
    <a:srgbClr val="E1DAD2"/>
    <a:srgbClr val="FEFEFE"/>
    <a:srgbClr val="C1C9CD"/>
    <a:srgbClr val="7C96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/>
          <a:stretch/>
        </p:blipFill>
        <p:spPr>
          <a:xfrm>
            <a:off x="0" y="5451770"/>
            <a:ext cx="2291784" cy="14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audio" Target="../media/audio2.wav"/><Relationship Id="rId21" Type="http://schemas.openxmlformats.org/officeDocument/2006/relationships/image" Target="../media/image7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71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0.wdp"/><Relationship Id="rId18" Type="http://schemas.openxmlformats.org/officeDocument/2006/relationships/image" Target="../media/image83.png"/><Relationship Id="rId3" Type="http://schemas.openxmlformats.org/officeDocument/2006/relationships/audio" Target="../media/audio5.wav"/><Relationship Id="rId21" Type="http://schemas.microsoft.com/office/2007/relationships/hdphoto" Target="../media/hdphoto12.wdp"/><Relationship Id="rId7" Type="http://schemas.openxmlformats.org/officeDocument/2006/relationships/audio" Target="../media/audio7.wav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audio" Target="../media/audio3.wav"/><Relationship Id="rId16" Type="http://schemas.openxmlformats.org/officeDocument/2006/relationships/image" Target="../media/image81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microsoft.com/office/2007/relationships/hdphoto" Target="../media/hdphoto9.wdp"/><Relationship Id="rId24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7.png"/><Relationship Id="rId19" Type="http://schemas.microsoft.com/office/2007/relationships/hdphoto" Target="../media/hdphoto11.wdp"/><Relationship Id="rId4" Type="http://schemas.openxmlformats.org/officeDocument/2006/relationships/audio" Target="../media/audio6.wav"/><Relationship Id="rId9" Type="http://schemas.openxmlformats.org/officeDocument/2006/relationships/image" Target="../media/image76.png"/><Relationship Id="rId14" Type="http://schemas.openxmlformats.org/officeDocument/2006/relationships/image" Target="../media/image79.png"/><Relationship Id="rId2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audio" Target="../media/audio1.wav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90.gif"/><Relationship Id="rId5" Type="http://schemas.openxmlformats.org/officeDocument/2006/relationships/audio" Target="../media/audio8.wav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01.png"/><Relationship Id="rId18" Type="http://schemas.microsoft.com/office/2007/relationships/hdphoto" Target="../media/hdphoto17.wdp"/><Relationship Id="rId3" Type="http://schemas.openxmlformats.org/officeDocument/2006/relationships/audio" Target="../media/audio1.wav"/><Relationship Id="rId21" Type="http://schemas.openxmlformats.org/officeDocument/2006/relationships/image" Target="../media/image106.png"/><Relationship Id="rId7" Type="http://schemas.openxmlformats.org/officeDocument/2006/relationships/image" Target="../media/image97.png"/><Relationship Id="rId12" Type="http://schemas.microsoft.com/office/2007/relationships/hdphoto" Target="../media/hdphoto15.wdp"/><Relationship Id="rId17" Type="http://schemas.openxmlformats.org/officeDocument/2006/relationships/image" Target="../media/image104.png"/><Relationship Id="rId2" Type="http://schemas.openxmlformats.org/officeDocument/2006/relationships/audio" Target="../media/audio5.wav"/><Relationship Id="rId16" Type="http://schemas.openxmlformats.org/officeDocument/2006/relationships/image" Target="../media/image103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00.png"/><Relationship Id="rId5" Type="http://schemas.openxmlformats.org/officeDocument/2006/relationships/audio" Target="../media/audio4.wav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19" Type="http://schemas.openxmlformats.org/officeDocument/2006/relationships/image" Target="../media/image105.png"/><Relationship Id="rId4" Type="http://schemas.openxmlformats.org/officeDocument/2006/relationships/audio" Target="../media/audio9.wav"/><Relationship Id="rId9" Type="http://schemas.openxmlformats.org/officeDocument/2006/relationships/image" Target="../media/image98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3487479"/>
            <a:ext cx="9144000" cy="19532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011"/>
            <a:ext cx="9144000" cy="514098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0" y="0"/>
            <a:ext cx="9144000" cy="1717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83127" y="469900"/>
            <a:ext cx="9154391" cy="12471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/>
                <a:solidFill>
                  <a:srgbClr val="3A589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Интерактивные и</a:t>
            </a:r>
            <a:r>
              <a:rPr lang="ru-RU" sz="4000" b="1" dirty="0" smtClean="0">
                <a:ln/>
                <a:solidFill>
                  <a:srgbClr val="3A589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гры </a:t>
            </a:r>
            <a:r>
              <a:rPr lang="ru-RU" sz="4000" b="1" dirty="0" smtClean="0">
                <a:ln/>
                <a:solidFill>
                  <a:srgbClr val="3A589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на изучение цвета и геометрических фигур</a:t>
            </a:r>
            <a:endParaRPr lang="en-US" sz="4000" b="1" dirty="0">
              <a:ln/>
              <a:solidFill>
                <a:srgbClr val="3A5896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Листья и веточки. - Растения. - Клипарты PNG - Клипарты у Анны."/>
          <p:cNvPicPr>
            <a:picLocks noChangeAspect="1" noChangeArrowheads="1"/>
          </p:cNvPicPr>
          <p:nvPr/>
        </p:nvPicPr>
        <p:blipFill>
          <a:blip r:embed="rId2"/>
          <a:srcRect l="11719" t="9375" r="7421" b="7812"/>
          <a:stretch>
            <a:fillRect/>
          </a:stretch>
        </p:blipFill>
        <p:spPr bwMode="auto">
          <a:xfrm>
            <a:off x="357158" y="642918"/>
            <a:ext cx="2571768" cy="1975416"/>
          </a:xfrm>
          <a:prstGeom prst="rect">
            <a:avLst/>
          </a:prstGeom>
          <a:noFill/>
        </p:spPr>
      </p:pic>
      <p:pic>
        <p:nvPicPr>
          <p:cNvPr id="12292" name="Picture 4" descr="Зелёный горошек Зелёный горошек в стручках. Купить фото в фотобанке - Автор: Yasonya Блок Фотобанки на главн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928670"/>
            <a:ext cx="2874418" cy="2080299"/>
          </a:xfrm>
          <a:prstGeom prst="rect">
            <a:avLst/>
          </a:prstGeom>
          <a:noFill/>
        </p:spPr>
      </p:pic>
      <p:pic>
        <p:nvPicPr>
          <p:cNvPr id="12294" name="Picture 6" descr="Лучшие продажи, один цвет, двойной цвет заряд фонари, фабрика торговых точек. ChinaFreak - Easily buy in Ch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000108"/>
            <a:ext cx="2000264" cy="2000264"/>
          </a:xfrm>
          <a:prstGeom prst="rect">
            <a:avLst/>
          </a:prstGeom>
          <a:noFill/>
        </p:spPr>
      </p:pic>
      <p:pic>
        <p:nvPicPr>
          <p:cNvPr id="12296" name="Picture 8" descr="Лето (Детские товары и игрушки для лета) - Спорт и отдых. Купить Спорт и отдых - Лето (Детские товары и игрушки для лета), купи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714752"/>
            <a:ext cx="2571736" cy="2571736"/>
          </a:xfrm>
          <a:prstGeom prst="rect">
            <a:avLst/>
          </a:prstGeom>
          <a:noFill/>
        </p:spPr>
      </p:pic>
      <p:pic>
        <p:nvPicPr>
          <p:cNvPr id="12298" name="Picture 10" descr="Lassie (Лэсси) Детская шапка, Lassie (Лэсси).Товары для детей, игруш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429000"/>
            <a:ext cx="2643206" cy="2643206"/>
          </a:xfrm>
          <a:prstGeom prst="rect">
            <a:avLst/>
          </a:prstGeom>
          <a:noFill/>
        </p:spPr>
      </p:pic>
      <p:pic>
        <p:nvPicPr>
          <p:cNvPr id="12300" name="Picture 12" descr="Аист, прилетай покушать!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4000504"/>
            <a:ext cx="2643206" cy="1856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1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642918"/>
            <a:ext cx="6715172" cy="178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Лист – зелёный и трава,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Ёлка зелена всегда.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Жёлтый с синим мы смешаем –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Цвет зелёный получаем.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2428868"/>
            <a:ext cx="6357982" cy="3500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У нас растёт зелёный лук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И огурцы зелёные,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А за окном зелёный луг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И домики белёные.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С зелёной крышей каждый дом,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И в нём живёт весёлый гном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В зелёных брючках новых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Из листиков кленовых.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857892"/>
            <a:ext cx="8501122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абстрактные\3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716463" y="1916113"/>
            <a:ext cx="3455987" cy="3384550"/>
          </a:xfrm>
          <a:prstGeom prst="ellipse">
            <a:avLst/>
          </a:prstGeom>
          <a:solidFill>
            <a:srgbClr val="0066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80928" y="476672"/>
            <a:ext cx="2066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>
                  <a:solidFill>
                    <a:srgbClr val="002060"/>
                  </a:solidFill>
                </a:ln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</a:t>
            </a:r>
          </a:p>
        </p:txBody>
      </p:sp>
      <p:sp>
        <p:nvSpPr>
          <p:cNvPr id="3077" name="Прямоугольник 1"/>
          <p:cNvSpPr>
            <a:spLocks noChangeArrowheads="1"/>
          </p:cNvSpPr>
          <p:nvPr/>
        </p:nvSpPr>
        <p:spPr bwMode="auto">
          <a:xfrm>
            <a:off x="755650" y="1946275"/>
            <a:ext cx="39608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Посмотрите-ка вокруг!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Пальчиком рисуем </a:t>
            </a:r>
            <a:r>
              <a:rPr lang="ru-RU" sz="2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</a:t>
            </a: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Куклы были вместе в ряд,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теперь в кругу сидят.</a:t>
            </a:r>
          </a:p>
          <a:p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 солнышко в окне -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Золотой круг в вышине.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Круглый мячик здесь лежит,</a:t>
            </a:r>
            <a:b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ручки к вам он поспешит.</a:t>
            </a:r>
          </a:p>
        </p:txBody>
      </p:sp>
    </p:spTree>
    <p:extLst>
      <p:ext uri="{BB962C8B-B14F-4D97-AF65-F5344CB8AC3E}">
        <p14:creationId xmlns:p14="http://schemas.microsoft.com/office/powerpoint/2010/main" val="31439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 descr="D:\НАТАЛЬЯ\ИНТЕРНЕТ\КАРТИНКИ\ИГРУШКИ\06f694a9ac9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5688" y="2636838"/>
            <a:ext cx="19732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4244975"/>
            <a:ext cx="203993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00050"/>
            <a:ext cx="230822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D:\НАТАЛЬЯ\ИНТЕРНЕТ\КАРТИНКИ\РАЗНОЕ ПОЛЕЗНОЕ\38be4213302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5163" y="862013"/>
            <a:ext cx="15398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D:\НАТАЛЬЯ\ИНТЕРНЕТ\КАРТИНКИ\РАЗНОЕ ПОЛЕЗНОЕ\post-29636-13048755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1282700"/>
            <a:ext cx="20256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3357563"/>
            <a:ext cx="29702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411760" y="507690"/>
            <a:ext cx="569790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ВСЕ ЭТИ ПРЕДМЕТЫ ПОХОЖИ НА КРУГ.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НАЗОВИ ИХ .</a:t>
            </a:r>
          </a:p>
        </p:txBody>
      </p:sp>
    </p:spTree>
    <p:extLst>
      <p:ext uri="{BB962C8B-B14F-4D97-AF65-F5344CB8AC3E}">
        <p14:creationId xmlns:p14="http://schemas.microsoft.com/office/powerpoint/2010/main" val="3753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НАТАЛЬЯ\ИНТЕРНЕТ\ФОНЫ\абстрактные\1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19700" y="2205038"/>
            <a:ext cx="2808288" cy="2736850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9275" y="548680"/>
            <a:ext cx="33611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>
                  <a:solidFill>
                    <a:srgbClr val="8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КВАДРАТ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9888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Познакомьтесь, вот </a:t>
            </a:r>
            <a:r>
              <a:rPr lang="ru-RU" sz="22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КВАДРАТ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знакомству очень рад!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нём угла уже четыре,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 его ровнее в мире: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Стороны четыре в нём,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Две скрепляются углом.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 в нем может разместиться,</a:t>
            </a:r>
            <a:b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куб он сможет превратиться.</a:t>
            </a:r>
          </a:p>
        </p:txBody>
      </p:sp>
    </p:spTree>
    <p:extLst>
      <p:ext uri="{BB962C8B-B14F-4D97-AF65-F5344CB8AC3E}">
        <p14:creationId xmlns:p14="http://schemas.microsoft.com/office/powerpoint/2010/main" val="12617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D:\НАТАЛЬЯ\ИНТЕРНЕТ\КАРТИНКИ\ИГРУШКИ\post-245934-133118761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81413" y="3644900"/>
            <a:ext cx="179863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:\НАТАЛЬЯ\ИНТЕРНЕТ\КАРТИНКИ\ЗДАНИЯ\0725040a633b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2700338"/>
            <a:ext cx="3221038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D:\НАТАЛЬЯ\ИНТЕРНЕТ\КАРТИНКИ\ОБЖ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1413" y="1689100"/>
            <a:ext cx="1727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50" name="Объект 1"/>
          <p:cNvGraphicFramePr>
            <a:graphicFrameLocks noChangeAspect="1"/>
          </p:cNvGraphicFramePr>
          <p:nvPr/>
        </p:nvGraphicFramePr>
        <p:xfrm>
          <a:off x="7132638" y="692150"/>
          <a:ext cx="1366837" cy="170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6" imgW="4313520" imgH="5355720" progId="">
                  <p:embed/>
                </p:oleObj>
              </mc:Choice>
              <mc:Fallback>
                <p:oleObj name="CorelDRAW" r:id="rId6" imgW="4313520" imgH="5355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2638" y="692150"/>
                        <a:ext cx="1366837" cy="170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8" descr="17315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0113" y="2698750"/>
            <a:ext cx="2414587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98270" y="548680"/>
            <a:ext cx="596464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ЭТИ ПРЕДМЕТЫ ПОХОЖИ НА КВАДРАТ.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НАЗОВИ ИХ .</a:t>
            </a:r>
          </a:p>
        </p:txBody>
      </p:sp>
    </p:spTree>
    <p:extLst>
      <p:ext uri="{BB962C8B-B14F-4D97-AF65-F5344CB8AC3E}">
        <p14:creationId xmlns:p14="http://schemas.microsoft.com/office/powerpoint/2010/main" val="41392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НАТАЛЬЯ\ИНТЕРНЕТ\ФОНЫ\абстрактные\44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76829" y="633462"/>
            <a:ext cx="5591146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ТРЕУГОЛЬНИК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35600" y="2205038"/>
            <a:ext cx="2952750" cy="2663825"/>
          </a:xfrm>
          <a:prstGeom prst="triangle">
            <a:avLst/>
          </a:prstGeom>
          <a:solidFill>
            <a:srgbClr val="00CC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863600" y="2205038"/>
            <a:ext cx="4572000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ТРЕУГОЛЬНИК</a:t>
            </a: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 три угла,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Посмотрите детвора: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Три вершины очень острых -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Треугольник – «остроносый».</a:t>
            </a:r>
          </a:p>
          <a:p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Стороны в нем тоже три: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Раз, два, три – ты посмотри.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Треугольник мы рисуем,</a:t>
            </a:r>
            <a:b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Знать теперь его мы будем.</a:t>
            </a:r>
          </a:p>
        </p:txBody>
      </p:sp>
    </p:spTree>
    <p:extLst>
      <p:ext uri="{BB962C8B-B14F-4D97-AF65-F5344CB8AC3E}">
        <p14:creationId xmlns:p14="http://schemas.microsoft.com/office/powerpoint/2010/main" val="31114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0" descr="D:\НАТАЛЬЯ\ИНТЕРНЕТ\КАРТИНКИ\ИГРУШКИ\a7343d1be4d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7638" y="2986088"/>
            <a:ext cx="26654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D:\НАТАЛЬЯ\ИНТЕРНЕТ\КАРТИНКИ\РАСТЕНИЯ, ЦВЕТЫ\2f641a2b6c4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1863" y="2781300"/>
            <a:ext cx="237648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638" y="1773238"/>
            <a:ext cx="20161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18" descr="D:\НАТАЛЬЯ\ИНТЕРНЕТ\КАРТИНКИ\РАЗНОЕ ПОЛЕЗНОЕ\0c8a0fec1dcf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341313"/>
            <a:ext cx="2195512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" descr="D:\НАТАЛЬЯ\ИНТЕРНЕТ\КАРТИНКИ\КОМУ ЭТО НАДО\ccbee1130aab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463" y="3892550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3" descr="D:\НАТАЛЬЯ\ИНТЕРНЕТ\КАРТИНКИ\КОМУ ЭТО НАДО\z_04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3448050"/>
            <a:ext cx="151288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4" descr="D:\НАТАЛЬЯ\ИНТЕРНЕТ\КАРТИНКИ\ИГРУШКИ\db109af7bf4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1309688"/>
            <a:ext cx="25209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8703" y="531617"/>
            <a:ext cx="68025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ВСЕ ЭТИ ПРЕДМЕТЫ ПОХОЖИ НА ТРЕУГОЛЬНИК.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НАЗОВИ ИХ .</a:t>
            </a:r>
          </a:p>
        </p:txBody>
      </p:sp>
    </p:spTree>
    <p:extLst>
      <p:ext uri="{BB962C8B-B14F-4D97-AF65-F5344CB8AC3E}">
        <p14:creationId xmlns:p14="http://schemas.microsoft.com/office/powerpoint/2010/main" val="15536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:\НАТАЛЬЯ\ИНТЕРНЕТ\ФОНЫ\абстрактные\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4663" y="2205038"/>
            <a:ext cx="4248150" cy="2663825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0678" y="548680"/>
            <a:ext cx="683866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ПРЯМОУГОЛЬНИК</a:t>
            </a:r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539750" y="2222500"/>
            <a:ext cx="4572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Растянули мы квадрат</a:t>
            </a:r>
            <a:b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И представили на взгляд,</a:t>
            </a:r>
            <a:b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На кого он стал похожим</a:t>
            </a:r>
            <a:b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Или с чем-то очень схожим?</a:t>
            </a:r>
            <a:b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Не кирпич, не треугольник -</a:t>
            </a:r>
            <a:b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Стал квадрат        </a:t>
            </a:r>
          </a:p>
          <a:p>
            <a:r>
              <a:rPr lang="ru-RU" sz="2200" b="1" i="1">
                <a:solidFill>
                  <a:srgbClr val="5012AA"/>
                </a:solidFill>
                <a:latin typeface="Times New Roman" pitchFamily="18" charset="0"/>
                <a:cs typeface="Times New Roman" pitchFamily="18" charset="0"/>
              </a:rPr>
              <a:t>              ПРЯМОУГОЛЬНИК.</a:t>
            </a:r>
          </a:p>
        </p:txBody>
      </p:sp>
    </p:spTree>
    <p:extLst>
      <p:ext uri="{BB962C8B-B14F-4D97-AF65-F5344CB8AC3E}">
        <p14:creationId xmlns:p14="http://schemas.microsoft.com/office/powerpoint/2010/main" val="1666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6711" y="667738"/>
            <a:ext cx="57606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игры: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закрепление изучение цвета и формы геометрических фигур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учить названиям геометрических фигур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азвивать логическое мышление, зрительное восприятие и внимание;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упражнять в различении цвета, формы и величины геометрических фигур;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42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69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8" descr="D:\НАТАЛЬЯ\ИНТЕРНЕТ\КАРТИНКИ\МЕБЕЛЬ\0_81350_5bde4c8d_L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8" y="1911350"/>
            <a:ext cx="30670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0838" y="1703388"/>
            <a:ext cx="17160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500438"/>
            <a:ext cx="237807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20" descr="D:\НАТАЛЬЯ\ИНТЕРНЕТ\КАРТИНКИ\ШКОЛА\2348296885fb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0088" y="3817938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1" descr="D:\НАТАЛЬЯ\ИНТЕРНЕТ\КАРТИНКИ\ЭЛЕКТРОПРИБОРЫ\e44b69c86d8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775" y="1484313"/>
            <a:ext cx="24717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8" name="Объект 1"/>
          <p:cNvGraphicFramePr>
            <a:graphicFrameLocks noChangeAspect="1"/>
          </p:cNvGraphicFramePr>
          <p:nvPr/>
        </p:nvGraphicFramePr>
        <p:xfrm>
          <a:off x="7172325" y="765175"/>
          <a:ext cx="151288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8" imgW="9542880" imgH="9241200" progId="">
                  <p:embed/>
                </p:oleObj>
              </mc:Choice>
              <mc:Fallback>
                <p:oleObj name="CorelDRAW" r:id="rId8" imgW="9542880" imgH="9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2325" y="765175"/>
                        <a:ext cx="1512888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9552" y="531617"/>
            <a:ext cx="72578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ВСЕ ЭТИ ПРЕДМЕТЫ ПОХОЖИ НА ПРЯМОУГОЛЬНИК.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НАЗОВИ ИХ .</a:t>
            </a:r>
          </a:p>
        </p:txBody>
      </p:sp>
    </p:spTree>
    <p:extLst>
      <p:ext uri="{BB962C8B-B14F-4D97-AF65-F5344CB8AC3E}">
        <p14:creationId xmlns:p14="http://schemas.microsoft.com/office/powerpoint/2010/main" val="21679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D:\НАТАЛЬЯ\ИНТЕРНЕТ\ФОНЫ\абстрактные\1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625975" y="2011363"/>
            <a:ext cx="3959225" cy="2447925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8100">
                <a:solidFill>
                  <a:srgbClr val="FF3300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692696"/>
            <a:ext cx="218329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28575">
                  <a:solidFill>
                    <a:srgbClr val="FF33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ОВАЛ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9888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Вот овальный </a:t>
            </a:r>
            <a:r>
              <a:rPr lang="ru-RU" sz="22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огуречик</a:t>
            </a: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Из него и человечек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Получиться может ловко: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Ручки, ножки и головка.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ОВАЛ</a:t>
            </a: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нам сделать просто: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Круг растянем – больше роста.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Нет углов и нет сторон,</a:t>
            </a:r>
            <a:b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Очень вытянутый он.</a:t>
            </a:r>
          </a:p>
        </p:txBody>
      </p:sp>
    </p:spTree>
    <p:extLst>
      <p:ext uri="{BB962C8B-B14F-4D97-AF65-F5344CB8AC3E}">
        <p14:creationId xmlns:p14="http://schemas.microsoft.com/office/powerpoint/2010/main" val="12444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 descr="D:\НАТАЛЬЯ\ИНТЕРНЕТ\КАРТИНКИ\МЕБЕЛЬ\post-69821-13289789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2827338"/>
            <a:ext cx="2249488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908050"/>
            <a:ext cx="13604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40763" y="531617"/>
            <a:ext cx="555838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ЭТИ ПРЕДМЕТЫ ПОХОЖИ НА ОВАЛ.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НАЗОВИ ИХ .</a:t>
            </a:r>
          </a:p>
        </p:txBody>
      </p:sp>
      <p:pic>
        <p:nvPicPr>
          <p:cNvPr id="12294" name="Picture 6" descr="D:\НАТАЛЬЯ\ИНТЕРНЕТ\КАРТИНКИ\МЕБЕЛЬ\bbd057c7bec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950" y="4113213"/>
            <a:ext cx="31686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D:\НАТАЛЬЯ\ИНТЕРНЕТ\КАРТИНКИ\КОМУ ЭТО НАДО\0a75682dee42 -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1239838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D:\НАТАЛЬЯ\ИНТЕРНЕТ\КАРТИНКИ\РАЗНОЕ ПОЛЕЗНОЕ\d0cecccf883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7450" y="3251200"/>
            <a:ext cx="23114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D:\НАТАЛЬЯ\ИНТЕРНЕТ\КАРТИНКИ\РАЗНОЕ ПОЛЕЗНОЕ\post-155566-13105502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1419225"/>
            <a:ext cx="2463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1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137" y="1901100"/>
            <a:ext cx="7927753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СЕЙЧАС МЫ ПРОВЕРИМ, ЧТО ВЫ ЗАПОМНИЛИ. ОТГАДАЙТЕ ЗАГАДКИ </a:t>
            </a:r>
          </a:p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 ГЕОМЕТРИЧЕСКИЕ  ФИГУРЫ.</a:t>
            </a:r>
          </a:p>
        </p:txBody>
      </p:sp>
    </p:spTree>
    <p:extLst>
      <p:ext uri="{BB962C8B-B14F-4D97-AF65-F5344CB8AC3E}">
        <p14:creationId xmlns:p14="http://schemas.microsoft.com/office/powerpoint/2010/main" val="28233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000125" y="1552575"/>
            <a:ext cx="57419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вершины тут видны,</a:t>
            </a:r>
            <a:b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угла, три стороны, -</a:t>
            </a:r>
            <a:b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Ну, пожалуй, и довольно! -</a:t>
            </a:r>
            <a:b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ты видишь? - ...</a:t>
            </a:r>
          </a:p>
        </p:txBody>
      </p:sp>
      <p:pic>
        <p:nvPicPr>
          <p:cNvPr id="6" name="Picture 18" descr="D:\НАТАЛЬЯ\ИНТЕРНЕТ\КАРТИНКИ\РАЗНОЕ ПОЛЕЗНОЕ\0c8a0fec1dc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6100" y="2039938"/>
            <a:ext cx="42830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8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6"/>
          <p:cNvSpPr>
            <a:spLocks noChangeArrowheads="1"/>
          </p:cNvSpPr>
          <p:nvPr/>
        </p:nvSpPr>
        <p:spPr bwMode="auto">
          <a:xfrm>
            <a:off x="684213" y="1557338"/>
            <a:ext cx="55435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Он давно знаком со мной,</a:t>
            </a:r>
            <a:b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Каждый угол в нем - прямой.</a:t>
            </a:r>
            <a:b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четыре стороны</a:t>
            </a:r>
            <a:b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Одинаковой длины.</a:t>
            </a:r>
            <a:b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Вам его представить рад,</a:t>
            </a:r>
            <a:b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зовут его...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781300"/>
            <a:ext cx="27733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00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7"/>
          <p:cNvSpPr>
            <a:spLocks noChangeArrowheads="1"/>
          </p:cNvSpPr>
          <p:nvPr/>
        </p:nvSpPr>
        <p:spPr bwMode="auto">
          <a:xfrm>
            <a:off x="827088" y="1628775"/>
            <a:ext cx="46815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Нет углов у меня,</a:t>
            </a:r>
            <a:b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похож на блюдце я,</a:t>
            </a:r>
            <a:b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тарелку и на крышку,</a:t>
            </a:r>
            <a:b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кольцо, на колесо.</a:t>
            </a:r>
            <a:b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Кто же я такой, друзья? </a:t>
            </a:r>
          </a:p>
        </p:txBody>
      </p:sp>
      <p:pic>
        <p:nvPicPr>
          <p:cNvPr id="6" name="Picture 6" descr="D:\НАТАЛЬЯ\ИНТЕРНЕТ\КАРТИНКИ\РАЗНОЕ ПОЛЕЗНОЕ\38be4213302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2708275"/>
            <a:ext cx="3341688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7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2636838"/>
            <a:ext cx="3384550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2" name="Прямоугольник 5"/>
          <p:cNvSpPr>
            <a:spLocks noChangeArrowheads="1"/>
          </p:cNvSpPr>
          <p:nvPr/>
        </p:nvSpPr>
        <p:spPr bwMode="auto">
          <a:xfrm>
            <a:off x="755650" y="1674813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Что сейчас увидим мы?</a:t>
            </a:r>
            <a:b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Все углы мои прямы,</a:t>
            </a:r>
            <a:b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Есть четыре стороны,</a:t>
            </a:r>
            <a:b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Но не все они равны.</a:t>
            </a:r>
            <a:b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Я четырехугольник</a:t>
            </a:r>
            <a:b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Какой? ...</a:t>
            </a:r>
          </a:p>
        </p:txBody>
      </p:sp>
    </p:spTree>
    <p:extLst>
      <p:ext uri="{BB962C8B-B14F-4D97-AF65-F5344CB8AC3E}">
        <p14:creationId xmlns:p14="http://schemas.microsoft.com/office/powerpoint/2010/main" val="2475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Прямоугольник 5"/>
          <p:cNvSpPr>
            <a:spLocks noChangeArrowheads="1"/>
          </p:cNvSpPr>
          <p:nvPr/>
        </p:nvSpPr>
        <p:spPr bwMode="auto">
          <a:xfrm>
            <a:off x="414338" y="1989138"/>
            <a:ext cx="51657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Если взял бы я окружность,</a:t>
            </a:r>
            <a:b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двух сторон немного сжал,</a:t>
            </a:r>
            <a:b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Отвечайте дети дружно -</a:t>
            </a:r>
            <a:b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Получился бы ...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284413"/>
            <a:ext cx="3167063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34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0152" y="529304"/>
            <a:ext cx="8543942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9600" b="1" spc="50" dirty="0" smtClean="0">
                <a:ln w="1143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справился!</a:t>
            </a:r>
            <a:endParaRPr lang="ru-RU" sz="9600" b="1" spc="50" dirty="0">
              <a:ln w="11430"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4" y="2098964"/>
            <a:ext cx="4759036" cy="4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857224" y="592282"/>
            <a:ext cx="2771792" cy="2273020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780786" y="3290359"/>
            <a:ext cx="771530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КРАСНЫЙ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3073" y="516277"/>
            <a:ext cx="49876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Красная редиска выросла на грядке,</a:t>
            </a:r>
            <a:endParaRPr lang="en-US" sz="25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Рядом помидоры — красные ребятки.</a:t>
            </a:r>
            <a:br>
              <a:rPr lang="ru-RU" sz="2500" b="1" dirty="0" smtClean="0">
                <a:solidFill>
                  <a:srgbClr val="FF0000"/>
                </a:solidFill>
              </a:rPr>
            </a:br>
            <a:r>
              <a:rPr lang="ru-RU" sz="2500" b="1" dirty="0" smtClean="0">
                <a:solidFill>
                  <a:srgbClr val="FF0000"/>
                </a:solidFill>
              </a:rPr>
              <a:t>Красные тюльпаны на окне стоят,</a:t>
            </a:r>
            <a:br>
              <a:rPr lang="ru-RU" sz="2500" b="1" dirty="0" smtClean="0">
                <a:solidFill>
                  <a:srgbClr val="FF0000"/>
                </a:solidFill>
              </a:rPr>
            </a:br>
            <a:r>
              <a:rPr lang="ru-RU" sz="2500" b="1" dirty="0" smtClean="0">
                <a:solidFill>
                  <a:srgbClr val="FF0000"/>
                </a:solidFill>
              </a:rPr>
              <a:t>Красные знамёна 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</a:rPr>
              <a:t>за окном горят.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6258" y="3637146"/>
            <a:ext cx="5134451" cy="2786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Красный цвет – он очень яркий.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Помидор и перец сладкий,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Яблоко. Арбуз внутри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Красный, красный – посмотри!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7855" y="263192"/>
            <a:ext cx="8856984" cy="65527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справка 3">
            <a:hlinkClick r:id="" action="ppaction://noaction" highlightClick="1"/>
          </p:cNvPr>
          <p:cNvSpPr/>
          <p:nvPr/>
        </p:nvSpPr>
        <p:spPr>
          <a:xfrm>
            <a:off x="8604000" y="0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10000"/>
            <a:ext cx="3182501" cy="244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923928" y="5933332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72282" y="5700188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18548" y="2735144"/>
            <a:ext cx="576064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90718" y="5664184"/>
            <a:ext cx="576064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6584754" y="1821536"/>
            <a:ext cx="612068" cy="57606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8154714" y="5008836"/>
            <a:ext cx="612068" cy="57606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2084624" y="1777658"/>
            <a:ext cx="576064" cy="55378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7053240" y="5008836"/>
            <a:ext cx="602352" cy="584744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2113296"/>
            <a:ext cx="504056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49184" y="5412156"/>
            <a:ext cx="504056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673896" y="229038"/>
            <a:ext cx="4680520" cy="15841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Сложи в корзинку маленькие фигуры (назови цвет и форму фигуры только потом кликай по ней)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3573016"/>
            <a:ext cx="1008112" cy="6645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19756" y="2197546"/>
            <a:ext cx="1174772" cy="7176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1364824" y="360386"/>
            <a:ext cx="864096" cy="90737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2555776" y="4509120"/>
            <a:ext cx="1080120" cy="903036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755576" y="5157192"/>
            <a:ext cx="1041296" cy="975044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лыбающееся лицо 22"/>
          <p:cNvSpPr/>
          <p:nvPr/>
        </p:nvSpPr>
        <p:spPr>
          <a:xfrm>
            <a:off x="2555776" y="2384884"/>
            <a:ext cx="1080120" cy="1060560"/>
          </a:xfrm>
          <a:prstGeom prst="smileyFace">
            <a:avLst/>
          </a:prstGeom>
          <a:solidFill>
            <a:srgbClr val="F01C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4419756" y="3808600"/>
            <a:ext cx="1273500" cy="119106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6372200" y="2915164"/>
            <a:ext cx="900082" cy="893436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790995" y="6497563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6066166" y="6479795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3" grpId="1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19642" y="93019"/>
            <a:ext cx="8928992" cy="6624736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>
            <a:off x="8604000" y="0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60000" y="6045903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4584138" y="5949280"/>
            <a:ext cx="563926" cy="538769"/>
          </a:xfrm>
          <a:prstGeom prst="rt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6038664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4701696" y="4814147"/>
            <a:ext cx="892736" cy="4762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2811331" y="5662456"/>
            <a:ext cx="660210" cy="432048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540000" y="2492896"/>
            <a:ext cx="503608" cy="504056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56875">
                        <a14:foregroundMark x1="7500" y1="67161" x2="7500" y2="67161"/>
                        <a14:foregroundMark x1="24125" y1="68432" x2="24125" y2="68432"/>
                        <a14:foregroundMark x1="37875" y1="56780" x2="37875" y2="56780"/>
                        <a14:foregroundMark x1="39000" y1="80508" x2="39000" y2="80508"/>
                        <a14:foregroundMark x1="44875" y1="41525" x2="44875" y2="41525"/>
                        <a14:foregroundMark x1="50125" y1="37288" x2="50125" y2="37288"/>
                        <a14:foregroundMark x1="37000" y1="1483" x2="37000" y2="1483"/>
                        <a14:foregroundMark x1="15625" y1="67797" x2="15625" y2="67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84" y="4483098"/>
            <a:ext cx="4027114" cy="2376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428890" y="3284984"/>
            <a:ext cx="1224136" cy="7200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70456" y="3682068"/>
            <a:ext cx="11521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619672" y="540000"/>
            <a:ext cx="936104" cy="94478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43608" y="5373216"/>
            <a:ext cx="936104" cy="93610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00575" y="2586726"/>
            <a:ext cx="864096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134063" y="158051"/>
            <a:ext cx="4824536" cy="17698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Сложи в сундук большие фигуры 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назови цвет и форму фигуры только потом кликай по ней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19" name="Улыбающееся лицо 18"/>
          <p:cNvSpPr/>
          <p:nvPr/>
        </p:nvSpPr>
        <p:spPr>
          <a:xfrm>
            <a:off x="1043608" y="3811156"/>
            <a:ext cx="792088" cy="671942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амять с прямым доступом 19"/>
          <p:cNvSpPr/>
          <p:nvPr/>
        </p:nvSpPr>
        <p:spPr>
          <a:xfrm>
            <a:off x="7300043" y="2420888"/>
            <a:ext cx="557728" cy="432048"/>
          </a:xfrm>
          <a:prstGeom prst="flowChartMagneticDrum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ердце 20"/>
          <p:cNvSpPr/>
          <p:nvPr/>
        </p:nvSpPr>
        <p:spPr>
          <a:xfrm>
            <a:off x="3207864" y="4465730"/>
            <a:ext cx="612068" cy="5040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решение 21"/>
          <p:cNvSpPr/>
          <p:nvPr/>
        </p:nvSpPr>
        <p:spPr>
          <a:xfrm>
            <a:off x="2267744" y="2132856"/>
            <a:ext cx="746677" cy="504056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92593E-6 C 0.00139 0.01782 0.00399 0.03633 0.00833 0.05346 C 0.00781 0.11272 0.00764 0.17198 0.00659 0.23124 C 0.00607 0.26157 -0.00296 0.29166 -0.00348 0.32221 C -0.004 0.35485 -0.00348 0.38749 -0.00348 0.42013 " pathEditMode="relative" ptsTypes="ffff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C 0.00539 0.00255 0.01164 0.00139 0.01667 0.00463 C 0.01823 0.00556 0.01684 0.01019 0.01841 0.01111 C 0.02292 0.01412 0.0283 0.01412 0.03334 0.01574 C 0.05087 0.02732 0.06962 0.03148 0.08837 0.03797 C 0.1 0.0419 0.11025 0.05255 0.1217 0.05787 C 0.13125 0.0676 0.14011 0.07292 0.15174 0.07778 C 0.16511 0.09051 0.17986 0.10047 0.19497 0.10903 C 0.19723 0.11042 0.19948 0.11204 0.20174 0.11343 C 0.2073 0.11644 0.21841 0.12223 0.21841 0.12223 C 0.22518 0.13172 0.24011 0.13773 0.25 0.14236 C 0.2658 0.15834 0.24688 0.14121 0.26493 0.15116 C 0.2665 0.15209 0.26702 0.1544 0.26841 0.15556 C 0.2698 0.15672 0.2717 0.15718 0.27327 0.15787 C 0.279 0.16505 0.28403 0.1669 0.29167 0.16898 C 0.29757 0.17408 0.30348 0.17709 0.31007 0.1801 C 0.31702 0.1875 0.32327 0.19398 0.3316 0.19792 C 0.34115 0.20718 0.35157 0.21875 0.36164 0.22685 C 0.36632 0.23056 0.37205 0.23195 0.37674 0.23565 C 0.38438 0.24167 0.38889 0.24838 0.3967 0.25348 C 0.40226 0.26088 0.40764 0.26551 0.41493 0.26898 C 0.42396 0.28102 0.43525 0.28889 0.44497 0.3 C 0.46111 0.31829 0.44497 0.3007 0.45504 0.31574 C 0.46389 0.32894 0.47414 0.33889 0.48334 0.35116 C 0.49063 0.36088 0.49514 0.37292 0.5 0.38449 C 0.50486 0.39607 0.51094 0.40695 0.51667 0.41783 C 0.52084 0.42547 0.52153 0.43102 0.52674 0.43797 C 0.52952 0.44977 0.53664 0.45672 0.54167 0.46667 C 0.54271 0.47338 0.54844 0.49213 0.55174 0.49792 C 0.55417 0.50209 0.55782 0.50486 0.56007 0.50903 C 0.56598 0.51968 0.56233 0.51667 0.56997 0.52014 C 0.57778 0.53056 0.57361 0.52431 0.5816 0.54005 C 0.58577 0.54838 0.5941 0.55417 0.6 0.56019 C 0.60591 0.57593 0.61372 0.59885 0.62674 0.60672 " pathEditMode="relative" ptsTypes="fffffffffffffffffffffffffffffffff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C 0.04132 -0.01389 0.0842 -0.01297 0.12657 -0.01551 C 0.14323 -0.02315 0.15712 -0.025 0.175 -0.02662 C 0.19271 -0.0301 0.21059 -0.02987 0.2283 -0.03334 C 0.24879 -0.04283 0.22483 -0.03241 0.27986 -0.03774 C 0.30712 -0.04028 0.33438 -0.05371 0.36163 -0.05556 C 0.4033 -0.05834 0.51424 -0.0595 0.5382 -0.05996 C 0.55938 -0.06065 0.58038 -0.06158 0.60157 -0.06227 C 0.62657 -0.06297 0.65157 -0.06297 0.67657 -0.06436 C 0.67882 -0.06459 0.68334 -0.06667 0.68334 -0.06667 " pathEditMode="relative" ptsTypes="fffffffffA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02616 C -0.02291 -0.01875 -0.02691 -0.01621 -0.01631 -0.01297 C -0.01232 -0.00463 -0.0085 -0.00047 -0.00138 0.00254 C 0.00452 0.01088 0.01129 0.01273 0.01858 0.01828 C 0.03143 0.02824 0.04445 0.03842 0.05695 0.0493 C 0.06754 0.05856 0.07136 0.05601 0.08021 0.06713 C 0.0849 0.07291 0.0915 0.07592 0.09532 0.08263 C 0.09948 0.09004 0.10452 0.09351 0.10869 0.10046 C 0.1099 0.10254 0.11042 0.10555 0.11198 0.10717 C 0.11337 0.10856 0.11528 0.10856 0.11702 0.10925 C 0.13195 0.12939 0.14306 0.14814 0.15191 0.17384 C 0.15591 0.18541 0.15973 0.19768 0.16355 0.20925 C 0.16719 0.22013 0.16858 0.23032 0.17362 0.2405 C 0.17483 0.2493 0.17587 0.26088 0.17865 0.26921 C 0.17952 0.27175 0.18125 0.27338 0.18195 0.27592 C 0.18768 0.29421 0.19132 0.31481 0.19532 0.33379 C 0.19705 0.35069 0.20139 0.36851 0.20869 0.38263 C 0.2125 0.40439 0.22014 0.42476 0.22691 0.4449 C 0.2283 0.44907 0.22865 0.45393 0.23021 0.4581 C 0.23073 0.45972 0.23143 0.46111 0.23195 0.46273 " pathEditMode="relative" rAng="0" ptsTypes="fffffffffffffffffffA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24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48148E-6 C 0.00486 0.00972 0.01146 0.01736 0.01667 0.02662 C 0.02223 0.03657 0.02396 0.0449 0.03334 0.04884 C 0.03889 0.06412 0.04462 0.06574 0.05486 0.07338 C 0.06111 0.078 0.06684 0.08472 0.07327 0.08888 C 0.08299 0.09537 0.09375 0.09722 0.1033 0.10439 C 0.10834 0.1081 0.11337 0.11157 0.11823 0.1155 C 0.12587 0.12175 0.12778 0.12824 0.13663 0.13101 C 0.14532 0.13703 0.15365 0.13912 0.1632 0.14213 C 0.17466 0.15254 0.18629 0.15393 0.2 0.15555 C 0.24688 0.16944 0.2849 0.16759 0.33663 0.16898 C 0.34809 0.17106 0.35868 0.17546 0.36997 0.17777 C 0.38073 0.17986 0.39115 0.18055 0.40157 0.18449 C 0.41025 0.18773 0.41823 0.19328 0.42657 0.19768 C 0.42761 0.1993 0.42848 0.20138 0.42986 0.20231 C 0.43247 0.2037 0.43542 0.20347 0.4382 0.20439 C 0.44601 0.20694 0.45174 0.21157 0.4599 0.21342 C 0.46615 0.21898 0.46354 0.21597 0.46823 0.22222 " pathEditMode="relative" ptsTypes="fffffffffffffffff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8" grpId="0" animBg="1"/>
      <p:bldP spid="9" grpId="0" animBg="1"/>
      <p:bldP spid="7" grpId="0" animBg="1"/>
      <p:bldP spid="15" grpId="0" animBg="1"/>
      <p:bldP spid="18" grpId="0" animBg="1"/>
      <p:bldP spid="4" grpId="0" animBg="1"/>
      <p:bldP spid="4" grpId="1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79512" y="188640"/>
            <a:ext cx="8784976" cy="6480720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411783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справка 4">
            <a:hlinkClick r:id="" action="ppaction://noaction" highlightClick="1"/>
          </p:cNvPr>
          <p:cNvSpPr/>
          <p:nvPr/>
        </p:nvSpPr>
        <p:spPr>
          <a:xfrm>
            <a:off x="8604000" y="0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93332" y="5445224"/>
            <a:ext cx="1224136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7" b="95886" l="4667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43" y="3663967"/>
            <a:ext cx="1120575" cy="104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0" y="540000"/>
            <a:ext cx="1150560" cy="122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31" y="5308716"/>
            <a:ext cx="1747069" cy="118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05" b="99163" l="9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6466">
            <a:off x="4134125" y="3105893"/>
            <a:ext cx="875749" cy="136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1" y="2996626"/>
            <a:ext cx="13344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200" l="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62" y="944626"/>
            <a:ext cx="2052000" cy="205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0120" y1="30324" x2="50120" y2="30324"/>
                        <a14:foregroundMark x1="42410" y1="31516" x2="42410" y2="31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91" y="2947476"/>
            <a:ext cx="1298970" cy="183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78" y="4719927"/>
            <a:ext cx="1822859" cy="205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05" y="3145126"/>
            <a:ext cx="854964" cy="1143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222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4" y="1439323"/>
            <a:ext cx="1539000" cy="2052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58521" y="280938"/>
            <a:ext cx="4176464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Выбери предметы только красного цвета, назови их и только потом кликай по ним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07504" y="116632"/>
            <a:ext cx="8928992" cy="6624736"/>
          </a:xfrm>
          <a:prstGeom prst="snip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>
            <a:off x="8604000" y="10987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423761" y="6481587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783761" y="6481587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32" y="3537365"/>
            <a:ext cx="1548000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46" y="4855816"/>
            <a:ext cx="2028865" cy="14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78" y="1617432"/>
            <a:ext cx="1037040" cy="104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48" b="93593" l="1796" r="96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7" y="5653326"/>
            <a:ext cx="1917465" cy="7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13" y="678275"/>
            <a:ext cx="998636" cy="9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7" y="3518920"/>
            <a:ext cx="1757918" cy="169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00" y="3110624"/>
            <a:ext cx="1296000" cy="129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15" y="4256920"/>
            <a:ext cx="2340000" cy="23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07" y="2006920"/>
            <a:ext cx="1404000" cy="140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10" y="1921140"/>
            <a:ext cx="1006221" cy="136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1" y="367676"/>
            <a:ext cx="1790476" cy="1904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6" b="99429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79" y="2325680"/>
            <a:ext cx="1836000" cy="1836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72655" y="61461"/>
            <a:ext cx="4032448" cy="19419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Выбери предметы только </a:t>
            </a:r>
            <a:r>
              <a:rPr lang="ru-RU" dirty="0" smtClean="0">
                <a:solidFill>
                  <a:schemeClr val="tx1"/>
                </a:solidFill>
              </a:rPr>
              <a:t>зелёного  </a:t>
            </a:r>
            <a:r>
              <a:rPr lang="ru-RU" dirty="0">
                <a:solidFill>
                  <a:schemeClr val="tx1"/>
                </a:solidFill>
              </a:rPr>
              <a:t>цвета, назови их и только потом кликай по ним</a:t>
            </a:r>
          </a:p>
        </p:txBody>
      </p:sp>
    </p:spTree>
    <p:extLst>
      <p:ext uri="{BB962C8B-B14F-4D97-AF65-F5344CB8AC3E}">
        <p14:creationId xmlns:p14="http://schemas.microsoft.com/office/powerpoint/2010/main" val="23370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79512" y="188640"/>
            <a:ext cx="8856984" cy="6552728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>
            <a:off x="8604000" y="0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6278" y="6494997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758007" y="6485408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76" y="1575680"/>
            <a:ext cx="1620000" cy="16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2" y="5153408"/>
            <a:ext cx="1329108" cy="12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7" y="4602712"/>
            <a:ext cx="1332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4" y="441188"/>
            <a:ext cx="1504950" cy="1447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12" y="3195680"/>
            <a:ext cx="1269841" cy="12698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2928238"/>
            <a:ext cx="1024919" cy="140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828286"/>
            <a:ext cx="1944000" cy="194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8" y="4877694"/>
            <a:ext cx="2110063" cy="1764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0" y="3803408"/>
            <a:ext cx="1980000" cy="19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33" y="3368570"/>
            <a:ext cx="1856839" cy="792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038977" y="75011"/>
            <a:ext cx="4320480" cy="19528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Выбери предметы только </a:t>
            </a:r>
            <a:r>
              <a:rPr lang="ru-RU" dirty="0" smtClean="0">
                <a:solidFill>
                  <a:schemeClr val="tx1"/>
                </a:solidFill>
              </a:rPr>
              <a:t>жёлтого </a:t>
            </a:r>
            <a:r>
              <a:rPr lang="ru-RU" dirty="0">
                <a:solidFill>
                  <a:schemeClr val="tx1"/>
                </a:solidFill>
              </a:rPr>
              <a:t>цвета, назови их и только потом кликай по ним</a:t>
            </a:r>
          </a:p>
        </p:txBody>
      </p:sp>
    </p:spTree>
    <p:extLst>
      <p:ext uri="{BB962C8B-B14F-4D97-AF65-F5344CB8AC3E}">
        <p14:creationId xmlns:p14="http://schemas.microsoft.com/office/powerpoint/2010/main" val="388749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187584" y="243655"/>
            <a:ext cx="8928992" cy="6624736"/>
          </a:xfrm>
          <a:prstGeom prst="snip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42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справка 4">
            <a:hlinkClick r:id="" action="ppaction://noaction" highlightClick="1"/>
          </p:cNvPr>
          <p:cNvSpPr/>
          <p:nvPr/>
        </p:nvSpPr>
        <p:spPr>
          <a:xfrm>
            <a:off x="8604000" y="0"/>
            <a:ext cx="540000" cy="54000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69" l="1765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0000"/>
            <a:ext cx="1072581" cy="122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79" y="5076000"/>
            <a:ext cx="1767765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38" y="4069429"/>
            <a:ext cx="1904762" cy="24285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6" b="94022" l="5526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914000"/>
            <a:ext cx="1635648" cy="158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91520"/>
            <a:ext cx="1690434" cy="129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32" y="642197"/>
            <a:ext cx="966420" cy="187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4914000"/>
            <a:ext cx="1532759" cy="140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72" y="2002500"/>
            <a:ext cx="1052456" cy="1476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00" y="3069862"/>
            <a:ext cx="1404000" cy="1404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27" y="3115365"/>
            <a:ext cx="1332091" cy="1524132"/>
          </a:xfrm>
          <a:prstGeom prst="rect">
            <a:avLst/>
          </a:prstGeom>
        </p:spPr>
      </p:pic>
      <p:sp>
        <p:nvSpPr>
          <p:cNvPr id="24" name="Блок-схема: узел 23"/>
          <p:cNvSpPr/>
          <p:nvPr/>
        </p:nvSpPr>
        <p:spPr>
          <a:xfrm>
            <a:off x="971602" y="2852936"/>
            <a:ext cx="936102" cy="8640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78225" y="319764"/>
            <a:ext cx="4680072" cy="19707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Помоги Каркарычу выбрать предметы </a:t>
            </a:r>
            <a:r>
              <a:rPr lang="ru-RU" dirty="0">
                <a:solidFill>
                  <a:schemeClr val="tx1"/>
                </a:solidFill>
              </a:rPr>
              <a:t>только </a:t>
            </a:r>
            <a:r>
              <a:rPr lang="ru-RU" dirty="0" smtClean="0">
                <a:solidFill>
                  <a:schemeClr val="tx1"/>
                </a:solidFill>
              </a:rPr>
              <a:t>синего </a:t>
            </a:r>
            <a:r>
              <a:rPr lang="ru-RU" dirty="0">
                <a:solidFill>
                  <a:schemeClr val="tx1"/>
                </a:solidFill>
              </a:rPr>
              <a:t>цвета, назови их и только потом </a:t>
            </a:r>
            <a:r>
              <a:rPr lang="ru-RU" dirty="0" smtClean="0">
                <a:solidFill>
                  <a:schemeClr val="tx1"/>
                </a:solidFill>
              </a:rPr>
              <a:t>щёлкай </a:t>
            </a:r>
            <a:r>
              <a:rPr lang="ru-RU" dirty="0">
                <a:solidFill>
                  <a:schemeClr val="tx1"/>
                </a:solidFill>
              </a:rPr>
              <a:t>по ним</a:t>
            </a:r>
          </a:p>
        </p:txBody>
      </p:sp>
    </p:spTree>
    <p:extLst>
      <p:ext uri="{BB962C8B-B14F-4D97-AF65-F5344CB8AC3E}">
        <p14:creationId xmlns:p14="http://schemas.microsoft.com/office/powerpoint/2010/main" val="20631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Самые дурацкие советы из Интернета &quot; Nibler.ru - мой маленький уютный уголок"/>
          <p:cNvPicPr>
            <a:picLocks noChangeAspect="1" noChangeArrowheads="1"/>
          </p:cNvPicPr>
          <p:nvPr/>
        </p:nvPicPr>
        <p:blipFill>
          <a:blip r:embed="rId2"/>
          <a:srcRect l="10638" r="14894" b="12442"/>
          <a:stretch>
            <a:fillRect/>
          </a:stretch>
        </p:blipFill>
        <p:spPr bwMode="auto">
          <a:xfrm>
            <a:off x="6429388" y="857232"/>
            <a:ext cx="1785950" cy="2296221"/>
          </a:xfrm>
          <a:prstGeom prst="rect">
            <a:avLst/>
          </a:prstGeom>
          <a:noFill/>
        </p:spPr>
      </p:pic>
      <p:pic>
        <p:nvPicPr>
          <p:cNvPr id="18438" name="Picture 6" descr="Просмотр изображения 2672956 Сервис публикации и хранения изображений : хостинг картинок : размещение фоток : место для фотогра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00042"/>
            <a:ext cx="2318187" cy="2500330"/>
          </a:xfrm>
          <a:prstGeom prst="rect">
            <a:avLst/>
          </a:prstGeom>
          <a:noFill/>
        </p:spPr>
      </p:pic>
      <p:pic>
        <p:nvPicPr>
          <p:cNvPr id="18440" name="Picture 8" descr="ПЛАТЬЯ ДЛЯ ПРАЗДНИКА,ПЛАТЬЯ,КОМПЛЕКТЫ,ЮБКИ ( для девочек) Скоро ле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500438"/>
            <a:ext cx="2286016" cy="2902877"/>
          </a:xfrm>
          <a:prstGeom prst="rect">
            <a:avLst/>
          </a:prstGeom>
          <a:noFill/>
        </p:spPr>
      </p:pic>
      <p:pic>
        <p:nvPicPr>
          <p:cNvPr id="18442" name="Picture 10" descr="Игры с логотипом - сувениры оптом от GiftsPar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786190"/>
            <a:ext cx="2458049" cy="2438385"/>
          </a:xfrm>
          <a:prstGeom prst="rect">
            <a:avLst/>
          </a:prstGeom>
          <a:noFill/>
        </p:spPr>
      </p:pic>
      <p:pic>
        <p:nvPicPr>
          <p:cNvPr id="18444" name="Picture 12" descr="Best Perso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929066"/>
            <a:ext cx="2071702" cy="2128635"/>
          </a:xfrm>
          <a:prstGeom prst="rect">
            <a:avLst/>
          </a:prstGeom>
          <a:noFill/>
        </p:spPr>
      </p:pic>
      <p:sp>
        <p:nvSpPr>
          <p:cNvPr id="9" name="5-конечная звезда 8"/>
          <p:cNvSpPr/>
          <p:nvPr/>
        </p:nvSpPr>
        <p:spPr>
          <a:xfrm>
            <a:off x="3714744" y="928670"/>
            <a:ext cx="1785950" cy="17859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568887" y="550718"/>
            <a:ext cx="2901676" cy="214313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582043" y="2989987"/>
            <a:ext cx="7572428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Ж</a:t>
            </a:r>
            <a:r>
              <a:rPr lang="ru-RU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ё</a:t>
            </a:r>
            <a:r>
              <a:rPr lang="ru-RU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ЛТЫЙ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9" y="928700"/>
            <a:ext cx="4712299" cy="2065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C00"/>
                </a:solidFill>
              </a:rPr>
              <a:t>Жёлтый - очень тёплый цвет,</a:t>
            </a:r>
            <a:br>
              <a:rPr lang="ru-RU" sz="2800" b="1" dirty="0" smtClean="0">
                <a:solidFill>
                  <a:srgbClr val="FFCC00"/>
                </a:solidFill>
              </a:rPr>
            </a:br>
            <a:r>
              <a:rPr lang="ru-RU" sz="2800" b="1" dirty="0" smtClean="0">
                <a:solidFill>
                  <a:srgbClr val="FFCC00"/>
                </a:solidFill>
              </a:rPr>
              <a:t>Жёлтый - солнца в небе свет.</a:t>
            </a:r>
            <a:br>
              <a:rPr lang="ru-RU" sz="2800" b="1" dirty="0" smtClean="0">
                <a:solidFill>
                  <a:srgbClr val="FFCC00"/>
                </a:solidFill>
              </a:rPr>
            </a:br>
            <a:r>
              <a:rPr lang="ru-RU" sz="2800" b="1" dirty="0" smtClean="0">
                <a:solidFill>
                  <a:srgbClr val="FFCC00"/>
                </a:solidFill>
              </a:rPr>
              <a:t>Жёлтый есть ещё лимон – </a:t>
            </a:r>
            <a:br>
              <a:rPr lang="ru-RU" sz="2800" b="1" dirty="0" smtClean="0">
                <a:solidFill>
                  <a:srgbClr val="FFCC00"/>
                </a:solidFill>
              </a:rPr>
            </a:br>
            <a:r>
              <a:rPr lang="ru-RU" sz="2800" b="1" dirty="0" smtClean="0">
                <a:solidFill>
                  <a:srgbClr val="FFCC00"/>
                </a:solidFill>
              </a:rPr>
              <a:t>Очень-очень кислый он.</a:t>
            </a:r>
            <a:endParaRPr lang="ru-RU" sz="2800" b="1" dirty="0">
              <a:solidFill>
                <a:srgbClr val="FFCC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0562" y="4156364"/>
            <a:ext cx="5392883" cy="1844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Жёлтое солнце на землю глядит,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Жёлтый подсолнух за солнцем следит.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Жёлтые груши на ветках висят.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Жёлтые листья с деревьев летят</a:t>
            </a:r>
            <a:r>
              <a:rPr lang="ru-RU" sz="2800" dirty="0" smtClean="0">
                <a:solidFill>
                  <a:srgbClr val="FFC000"/>
                </a:solidFill>
              </a:rPr>
              <a:t>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8" name="Picture 4" descr="mix_pups: приятное и полезно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2571768" cy="2086529"/>
          </a:xfrm>
          <a:prstGeom prst="rect">
            <a:avLst/>
          </a:prstGeom>
          <a:noFill/>
        </p:spPr>
      </p:pic>
      <p:pic>
        <p:nvPicPr>
          <p:cNvPr id="16390" name="Picture 6" descr="Кленовый листок изображение - рисунки из синвол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642918"/>
            <a:ext cx="2605224" cy="2714644"/>
          </a:xfrm>
          <a:prstGeom prst="rect">
            <a:avLst/>
          </a:prstGeom>
          <a:noFill/>
        </p:spPr>
      </p:pic>
      <p:pic>
        <p:nvPicPr>
          <p:cNvPr id="16392" name="Picture 8" descr="Игрушка для ванной утенок желтый, Tolo цена, купить в Киеве и Украине, отзывы - Notus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285860"/>
            <a:ext cx="1928826" cy="1928826"/>
          </a:xfrm>
          <a:prstGeom prst="rect">
            <a:avLst/>
          </a:prstGeom>
          <a:noFill/>
        </p:spPr>
      </p:pic>
      <p:pic>
        <p:nvPicPr>
          <p:cNvPr id="16394" name="Picture 10" descr="Лучи и Клип Вект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071942"/>
            <a:ext cx="2143140" cy="1870836"/>
          </a:xfrm>
          <a:prstGeom prst="rect">
            <a:avLst/>
          </a:prstGeom>
          <a:noFill/>
        </p:spPr>
      </p:pic>
      <p:pic>
        <p:nvPicPr>
          <p:cNvPr id="16396" name="Picture 12" descr="Игра Точка за точкой Морские животные для печат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36169">
            <a:off x="6368925" y="4116251"/>
            <a:ext cx="2208819" cy="1877254"/>
          </a:xfrm>
          <a:prstGeom prst="rect">
            <a:avLst/>
          </a:prstGeom>
          <a:noFill/>
        </p:spPr>
      </p:pic>
      <p:pic>
        <p:nvPicPr>
          <p:cNvPr id="9" name="Рисунок 8" descr="лимон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0" y="4071942"/>
            <a:ext cx="2643206" cy="19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713057" y="519544"/>
            <a:ext cx="3578388" cy="2653585"/>
          </a:xfrm>
          <a:prstGeom prst="clou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358637" y="3649818"/>
            <a:ext cx="7286676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СИНИЙ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1444" y="1423555"/>
            <a:ext cx="4709711" cy="243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 синем море — островок,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Путь до острова далёк.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А на нем растет цветок —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Синий-синий василёк.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2517" y="4323294"/>
            <a:ext cx="5237019" cy="2035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Море синее бушует,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Волны пенные волнует.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Синий карандаш мы взяли,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Синий круг нарисовали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Массаж на дому в Смоленске!!! ВКонтак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2143140" cy="2143140"/>
          </a:xfrm>
          <a:prstGeom prst="rect">
            <a:avLst/>
          </a:prstGeom>
          <a:noFill/>
        </p:spPr>
      </p:pic>
      <p:pic>
        <p:nvPicPr>
          <p:cNvPr id="14340" name="Picture 4" descr="Зонт, синий : Оригинальные подарки мужчине, необычные подарки любимой женщи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000504"/>
            <a:ext cx="2047842" cy="1785909"/>
          </a:xfrm>
          <a:prstGeom prst="rect">
            <a:avLst/>
          </a:prstGeom>
          <a:noFill/>
        </p:spPr>
      </p:pic>
      <p:pic>
        <p:nvPicPr>
          <p:cNvPr id="14344" name="Picture 8" descr="Специальный 59 99 Оригинальные Пекине IKEA IKEA Корзина Ма Частица детские стулья Детское кресло многоцветная - HeroGate.com - 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14752"/>
            <a:ext cx="2214578" cy="2214578"/>
          </a:xfrm>
          <a:prstGeom prst="rect">
            <a:avLst/>
          </a:prstGeom>
          <a:noFill/>
        </p:spPr>
      </p:pic>
      <p:pic>
        <p:nvPicPr>
          <p:cNvPr id="14346" name="Picture 10" descr="Купить Велосипед детский трехколесный с ручкой Giant LIL TRICYCLE 10&quot; - отзывы, видео, инструкция. ДЕТСКИЕ велосипеды : VELOOn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500438"/>
            <a:ext cx="2643206" cy="2358236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>
            <a:off x="3714744" y="1214422"/>
            <a:ext cx="1571636" cy="15716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8" name="Picture 12" descr="Ведро-подойник синий пластмассовый 10 л 740736 - продажа в р…"/>
          <p:cNvPicPr>
            <a:picLocks noChangeAspect="1" noChangeArrowheads="1"/>
          </p:cNvPicPr>
          <p:nvPr/>
        </p:nvPicPr>
        <p:blipFill>
          <a:blip r:embed="rId6"/>
          <a:srcRect l="15000" r="19374" b="8125"/>
          <a:stretch>
            <a:fillRect/>
          </a:stretch>
        </p:blipFill>
        <p:spPr bwMode="auto">
          <a:xfrm>
            <a:off x="6357950" y="357166"/>
            <a:ext cx="1990055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4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127000" cmpd="tri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372754" y="446809"/>
            <a:ext cx="3762827" cy="2222364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46796" y="3626427"/>
            <a:ext cx="4479804" cy="78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ЗЕЛЕНЫЙ</a:t>
            </a:r>
            <a:endParaRPr lang="ru-RU" sz="4400" dirty="0">
              <a:ln w="19050">
                <a:solidFill>
                  <a:srgbClr val="00B050"/>
                </a:solidFill>
                <a:prstDash val="solid"/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9305" y="1319641"/>
            <a:ext cx="6715172" cy="178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00B050"/>
                </a:solidFill>
              </a:rPr>
              <a:t>Лист – зелёный и трава,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Ёлка зелена всегда.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Жёлтый с синим мы смешаем –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Цвет зелёный получаем.</a:t>
            </a:r>
            <a:endParaRPr lang="ru-RU" sz="2500" b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4808" y="3542005"/>
            <a:ext cx="5759192" cy="2717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00B050"/>
                </a:solidFill>
              </a:rPr>
              <a:t>У нас растёт зелёный лук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И огурцы зелёные,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А за окном зелёный луг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И домики белёные.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С зелёной крышей каждый дом,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И в нём живёт весёлый гном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В зелёных брючках новых</a:t>
            </a:r>
            <a:br>
              <a:rPr lang="ru-RU" sz="2500" b="1" dirty="0" smtClean="0">
                <a:solidFill>
                  <a:srgbClr val="00B050"/>
                </a:solidFill>
              </a:rPr>
            </a:br>
            <a:r>
              <a:rPr lang="ru-RU" sz="2500" b="1" dirty="0" smtClean="0">
                <a:solidFill>
                  <a:srgbClr val="00B050"/>
                </a:solidFill>
              </a:rPr>
              <a:t>Из листиков кленовых.</a:t>
            </a:r>
            <a:endParaRPr lang="ru-RU" sz="2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4F4F4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4F4F4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</TotalTime>
  <Words>307</Words>
  <Application>Microsoft Office PowerPoint</Application>
  <PresentationFormat>Экран (4:3)</PresentationFormat>
  <Paragraphs>61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Office Theme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Admin</cp:lastModifiedBy>
  <cp:revision>150</cp:revision>
  <dcterms:created xsi:type="dcterms:W3CDTF">2016-11-18T14:12:19Z</dcterms:created>
  <dcterms:modified xsi:type="dcterms:W3CDTF">2020-12-10T08:28:34Z</dcterms:modified>
</cp:coreProperties>
</file>